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31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4630400" cy="8229600"/>
  <p:notesSz cx="8229600" cy="14630400"/>
  <p:embeddedFontLst>
    <p:embeddedFont>
      <p:font typeface="Alexandria" panose="020B0604020202020204" charset="-78"/>
      <p:regular r:id="rId22"/>
    </p:embeddedFont>
    <p:embeddedFont>
      <p:font typeface="Nobile" panose="020B0604020202020204" charset="0"/>
      <p:regular r:id="rId23"/>
    </p:embeddedFont>
    <p:embeddedFont>
      <p:font typeface="Tw Cen MT" panose="020B0602020104020603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354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1E23C-5B55-B39E-73DF-CBA1CCCBC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9AA2F2-5A07-429B-7E2F-D3BCD4F3B1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B466EF-71A4-45CD-4CA2-7572FA99E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6FB89-A97B-E92B-BF47-5D83F2106C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09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1560942"/>
            <a:ext cx="10427971" cy="3011056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1"/>
            <a:ext cx="10427971" cy="1645919"/>
          </a:xfrm>
        </p:spPr>
        <p:txBody>
          <a:bodyPr>
            <a:normAutofit/>
          </a:bodyPr>
          <a:lstStyle>
            <a:lvl1pPr marL="0" indent="0" algn="ctr">
              <a:buNone/>
              <a:defRPr sz="264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9280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5147249"/>
            <a:ext cx="12437318" cy="97393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21693" y="837913"/>
            <a:ext cx="11787038" cy="3856963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6130474"/>
            <a:ext cx="12437342" cy="81896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0008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19"/>
            <a:ext cx="12437342" cy="4112694"/>
          </a:xfrm>
        </p:spPr>
        <p:txBody>
          <a:bodyPr anchor="ctr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045785"/>
            <a:ext cx="12437342" cy="1903656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393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8"/>
            <a:ext cx="10502759" cy="71374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5247356"/>
            <a:ext cx="12437342" cy="17052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01786" y="90499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669070" y="359229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009222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2566466"/>
            <a:ext cx="12437342" cy="30142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594802"/>
            <a:ext cx="12437342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2610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12437342" cy="1926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29" y="2840512"/>
            <a:ext cx="395877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29" y="3532027"/>
            <a:ext cx="395877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42868" y="2840512"/>
            <a:ext cx="3949825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618" y="3532027"/>
            <a:ext cx="396402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7" y="2840512"/>
            <a:ext cx="396591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67957" y="3532027"/>
            <a:ext cx="3965914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89298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29" y="732927"/>
            <a:ext cx="12437342" cy="19247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29" y="5045784"/>
            <a:ext cx="395569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6529" y="2840512"/>
            <a:ext cx="3955691" cy="18288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29" y="5737298"/>
            <a:ext cx="3955691" cy="121214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11" y="5045784"/>
            <a:ext cx="396219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329618" y="2840512"/>
            <a:ext cx="3964022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37297"/>
            <a:ext cx="3964022" cy="1212143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5045784"/>
            <a:ext cx="3960817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567957" y="2840512"/>
            <a:ext cx="3965914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808" y="5737294"/>
            <a:ext cx="3966064" cy="1212145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8406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2840512"/>
            <a:ext cx="12437342" cy="4108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6678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731522"/>
            <a:ext cx="3063991" cy="621791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731522"/>
            <a:ext cx="9190469" cy="621791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2464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6680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6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1243659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9337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5034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1139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898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8500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3999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9038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382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48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994276"/>
            <a:ext cx="12422102" cy="328418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29" y="4388949"/>
            <a:ext cx="12422102" cy="164182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0426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612723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7406640" y="2840511"/>
            <a:ext cx="6126480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092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594" y="2845222"/>
            <a:ext cx="5848169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096530" y="3661215"/>
            <a:ext cx="6127232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75708" y="2845222"/>
            <a:ext cx="5858165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7406641" y="3661215"/>
            <a:ext cx="6126481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8657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1152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06096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731520"/>
            <a:ext cx="4722826" cy="24279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093675" y="731521"/>
            <a:ext cx="7440196" cy="62179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3159422"/>
            <a:ext cx="4722827" cy="3790018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81849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7121963" cy="2427905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3" y="731521"/>
            <a:ext cx="3906430" cy="621792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159423"/>
            <a:ext cx="7121939" cy="379001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21558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30" y="2840512"/>
            <a:ext cx="12437342" cy="410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4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30" y="7059931"/>
            <a:ext cx="800746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1705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01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  <p:sldLayoutId id="2147483944" r:id="rId13"/>
    <p:sldLayoutId id="2147483945" r:id="rId14"/>
    <p:sldLayoutId id="2147483946" r:id="rId15"/>
    <p:sldLayoutId id="2147483947" r:id="rId16"/>
    <p:sldLayoutId id="2147483948" r:id="rId17"/>
    <p:sldLayoutId id="2147483949" r:id="rId18"/>
    <p:sldLayoutId id="2147483950" r:id="rId19"/>
    <p:sldLayoutId id="2147483951" r:id="rId20"/>
    <p:sldLayoutId id="2147483952" r:id="rId21"/>
    <p:sldLayoutId id="2147483953" r:id="rId22"/>
    <p:sldLayoutId id="2147483954" r:id="rId23"/>
    <p:sldLayoutId id="2147483955" r:id="rId24"/>
    <p:sldLayoutId id="2147483956" r:id="rId25"/>
    <p:sldLayoutId id="2147483957" r:id="rId26"/>
    <p:sldLayoutId id="2147483958" r:id="rId27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32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216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92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7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6502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AfriTech Electronics Ltd. – Brand Reputation &amp; Crisis Management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315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Strategic Insights and Business Recommendations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495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Presented by: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270040" y="5767626"/>
            <a:ext cx="309657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 Adefemi Adegbite</a:t>
            </a:r>
            <a:endParaRPr lang="en-US" sz="2200" dirty="0"/>
          </a:p>
        </p:txBody>
      </p:sp>
      <p:pic>
        <p:nvPicPr>
          <p:cNvPr id="10" name="Picture 9" descr="A blue and black logo&#10;&#10;AI-generated content may be incorrect.">
            <a:extLst>
              <a:ext uri="{FF2B5EF4-FFF2-40B4-BE49-F238E27FC236}">
                <a16:creationId xmlns:a16="http://schemas.microsoft.com/office/drawing/2014/main" id="{3B7FA179-90C5-5E42-A04A-105236A20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3124" y="0"/>
            <a:ext cx="3113690" cy="24278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418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2979063"/>
            <a:ext cx="8806101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Revenue by Age and Income Groups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770" y="3882509"/>
            <a:ext cx="22860" cy="3812381"/>
          </a:xfrm>
          <a:prstGeom prst="roundRect">
            <a:avLst>
              <a:gd name="adj" fmla="val 358918"/>
            </a:avLst>
          </a:prstGeom>
          <a:solidFill>
            <a:srgbClr val="B8C3D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6532305" y="4090749"/>
            <a:ext cx="586026" cy="22860"/>
          </a:xfrm>
          <a:prstGeom prst="roundRect">
            <a:avLst>
              <a:gd name="adj" fmla="val 358918"/>
            </a:avLst>
          </a:prstGeom>
          <a:solidFill>
            <a:srgbClr val="B8C3D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7095470" y="3882509"/>
            <a:ext cx="439460" cy="439460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634" y="3919061"/>
            <a:ext cx="293013" cy="36623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953345" y="3949660"/>
            <a:ext cx="338518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Older Demographics (51-60) $12.8m, (61-70) $11.3m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83657" y="4371975"/>
            <a:ext cx="5654873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Largest revenue share, brand resonates with mature audience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7512070" y="5262801"/>
            <a:ext cx="586026" cy="22860"/>
          </a:xfrm>
          <a:prstGeom prst="roundRect">
            <a:avLst>
              <a:gd name="adj" fmla="val 358918"/>
            </a:avLst>
          </a:prstGeom>
          <a:solidFill>
            <a:srgbClr val="B8C3D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7"/>
          <p:cNvSpPr/>
          <p:nvPr/>
        </p:nvSpPr>
        <p:spPr>
          <a:xfrm>
            <a:off x="7095470" y="5054560"/>
            <a:ext cx="439460" cy="439460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634" y="5091112"/>
            <a:ext cx="293013" cy="36623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291870" y="5121712"/>
            <a:ext cx="2482572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Adults (21-30) $10.5m, (41-50) $10.3m, (30-40) $9.9m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8291870" y="5544026"/>
            <a:ext cx="565487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Strong representation, opportunity for digital marketing</a:t>
            </a:r>
            <a:endParaRPr lang="en-US" sz="1500" dirty="0"/>
          </a:p>
        </p:txBody>
      </p:sp>
      <p:sp>
        <p:nvSpPr>
          <p:cNvPr id="15" name="Shape 10"/>
          <p:cNvSpPr/>
          <p:nvPr/>
        </p:nvSpPr>
        <p:spPr>
          <a:xfrm>
            <a:off x="6532305" y="6273046"/>
            <a:ext cx="586026" cy="22860"/>
          </a:xfrm>
          <a:prstGeom prst="roundRect">
            <a:avLst>
              <a:gd name="adj" fmla="val 358918"/>
            </a:avLst>
          </a:prstGeom>
          <a:solidFill>
            <a:srgbClr val="B8C3D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Shape 11"/>
          <p:cNvSpPr/>
          <p:nvPr/>
        </p:nvSpPr>
        <p:spPr>
          <a:xfrm>
            <a:off x="7095470" y="6064806"/>
            <a:ext cx="439460" cy="439460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8634" y="6101358"/>
            <a:ext cx="293013" cy="36623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575447" y="6131957"/>
            <a:ext cx="276308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Youth Segment (18-20) $2.8m</a:t>
            </a:r>
            <a:endParaRPr lang="en-US" sz="1900" dirty="0"/>
          </a:p>
        </p:txBody>
      </p:sp>
      <p:sp>
        <p:nvSpPr>
          <p:cNvPr id="19" name="Text 13"/>
          <p:cNvSpPr/>
          <p:nvPr/>
        </p:nvSpPr>
        <p:spPr>
          <a:xfrm>
            <a:off x="683657" y="6554272"/>
            <a:ext cx="565487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Significantly smaller, potential growth area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44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3139" y="453152"/>
            <a:ext cx="5734526" cy="514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Sentiment &amp; Crisis Overview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063139" y="1297662"/>
            <a:ext cx="7990523" cy="543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292M</a:t>
            </a:r>
            <a:endParaRPr lang="en-US" sz="4250" dirty="0"/>
          </a:p>
        </p:txBody>
      </p:sp>
      <p:sp>
        <p:nvSpPr>
          <p:cNvPr id="5" name="Text 2"/>
          <p:cNvSpPr/>
          <p:nvPr/>
        </p:nvSpPr>
        <p:spPr>
          <a:xfrm>
            <a:off x="9028509" y="2047399"/>
            <a:ext cx="2059781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Total Engagement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07142" y="2696170"/>
            <a:ext cx="7990523" cy="543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38K</a:t>
            </a:r>
            <a:endParaRPr lang="en-US" sz="4250" dirty="0"/>
          </a:p>
        </p:txBody>
      </p:sp>
      <p:sp>
        <p:nvSpPr>
          <p:cNvPr id="7" name="Text 4"/>
          <p:cNvSpPr/>
          <p:nvPr/>
        </p:nvSpPr>
        <p:spPr>
          <a:xfrm>
            <a:off x="6772512" y="3535560"/>
            <a:ext cx="2059781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AfriTech Mentions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063139" y="4465439"/>
            <a:ext cx="7990523" cy="543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4.96</a:t>
            </a:r>
            <a:endParaRPr lang="en-US" sz="4250" dirty="0"/>
          </a:p>
        </p:txBody>
      </p:sp>
      <p:sp>
        <p:nvSpPr>
          <p:cNvPr id="9" name="Text 6"/>
          <p:cNvSpPr/>
          <p:nvPr/>
        </p:nvSpPr>
        <p:spPr>
          <a:xfrm>
            <a:off x="9028509" y="5215176"/>
            <a:ext cx="2059781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NPS Score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063139" y="6411754"/>
            <a:ext cx="7990523" cy="543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8.66%</a:t>
            </a:r>
            <a:endParaRPr lang="en-US" sz="4250" dirty="0"/>
          </a:p>
        </p:txBody>
      </p:sp>
      <p:sp>
        <p:nvSpPr>
          <p:cNvPr id="12" name="Text 9"/>
          <p:cNvSpPr/>
          <p:nvPr/>
        </p:nvSpPr>
        <p:spPr>
          <a:xfrm>
            <a:off x="9028509" y="7161490"/>
            <a:ext cx="2059781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Crisis Resolution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063139" y="7517725"/>
            <a:ext cx="7990523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Critically low</a:t>
            </a:r>
            <a:endParaRPr lang="en-US" sz="125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38AD45FC-FA84-9BFE-B109-4F2C0927B0E8}"/>
              </a:ext>
            </a:extLst>
          </p:cNvPr>
          <p:cNvSpPr/>
          <p:nvPr/>
        </p:nvSpPr>
        <p:spPr>
          <a:xfrm>
            <a:off x="10346029" y="3530323"/>
            <a:ext cx="2059781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Competitor Mentions</a:t>
            </a:r>
            <a:endParaRPr lang="en-US" sz="1600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9A790D85-186F-0870-3F95-ACC2E6A0982A}"/>
              </a:ext>
            </a:extLst>
          </p:cNvPr>
          <p:cNvSpPr/>
          <p:nvPr/>
        </p:nvSpPr>
        <p:spPr>
          <a:xfrm>
            <a:off x="7614284" y="2788250"/>
            <a:ext cx="7990523" cy="543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37K</a:t>
            </a:r>
            <a:endParaRPr lang="en-US" sz="42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92809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Customer Sentiment Breakdown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00394" y="426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Promoters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643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18% - low loyalty and advocacy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083" y="4536400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3271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Passives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3761661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17% - neutral and disengaged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910393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246" y="3014305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5267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Detractors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1304" y="575762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64% - serious reputation issue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7910393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6246" y="6058376"/>
            <a:ext cx="255151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622340"/>
            <a:ext cx="6575941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Product &amp; Crisis Impact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66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65099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Total Recalls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99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37,000 products returned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66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65099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Customer-Initiated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99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184/200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66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65099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Reported Crisis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99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13,000 public complaints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66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Text 11"/>
          <p:cNvSpPr/>
          <p:nvPr/>
        </p:nvSpPr>
        <p:spPr>
          <a:xfrm>
            <a:off x="65099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Resolution Rate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99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Only 8.66% issues resolved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Crisis Response Time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Issue Reported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 complaint via TikTok, Instagram, Facebook,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</a:rPr>
              <a:t>LinkedIn and Twitter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Waiting Period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190 days average response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Maximum Delay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715 days (2+ years)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8879" y="822960"/>
            <a:ext cx="7634749" cy="2103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n w="3175" cmpd="sng">
                  <a:noFill/>
                </a:ln>
                <a:latin typeface="+mj-lt"/>
                <a:ea typeface="+mj-ea"/>
                <a:cs typeface="+mj-cs"/>
              </a:rPr>
              <a:t>Comments by Sentiment</a:t>
            </a:r>
          </a:p>
        </p:txBody>
      </p:sp>
      <p:pic>
        <p:nvPicPr>
          <p:cNvPr id="2050" name="Picture 2" descr="Using BERT for Aspect-Based Sentiment Analysis of Customer Comments | by  Yuemamsi | Medium">
            <a:extLst>
              <a:ext uri="{FF2B5EF4-FFF2-40B4-BE49-F238E27FC236}">
                <a16:creationId xmlns:a16="http://schemas.microsoft.com/office/drawing/2014/main" id="{ED615FDB-A2D2-5321-80A0-D60369ECC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260" y="774342"/>
            <a:ext cx="4530413" cy="3024051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6B38CF-B17E-074C-B0CF-F072A602A669}"/>
              </a:ext>
            </a:extLst>
          </p:cNvPr>
          <p:cNvSpPr txBox="1"/>
          <p:nvPr/>
        </p:nvSpPr>
        <p:spPr>
          <a:xfrm>
            <a:off x="6168878" y="3200398"/>
            <a:ext cx="7634749" cy="3749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342900" lvl="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tabLst>
                <a:tab pos="457200" algn="l"/>
              </a:tabLst>
            </a:pPr>
            <a:r>
              <a:rPr lang="en-US" sz="2400" b="1" dirty="0"/>
              <a:t>Positive Sentiment Leads</a:t>
            </a:r>
            <a:r>
              <a:rPr lang="en-US" sz="2400" dirty="0"/>
              <a:t> (41%)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tabLst>
                <a:tab pos="914400" algn="l"/>
              </a:tabLst>
            </a:pPr>
            <a:r>
              <a:rPr lang="en-US" sz="2400" dirty="0"/>
              <a:t>Good news: A significant portion of customers are satisfied.</a:t>
            </a:r>
          </a:p>
          <a:p>
            <a:pPr marL="342900" lvl="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tabLst>
                <a:tab pos="457200" algn="l"/>
              </a:tabLst>
            </a:pPr>
            <a:r>
              <a:rPr lang="en-US" sz="2400" b="1" dirty="0"/>
              <a:t>High Neutral Sentiment</a:t>
            </a:r>
            <a:r>
              <a:rPr lang="en-US" sz="2400" dirty="0"/>
              <a:t> (40%)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tabLst>
                <a:tab pos="914400" algn="l"/>
              </a:tabLst>
            </a:pPr>
            <a:r>
              <a:rPr lang="en-US" sz="2400" dirty="0"/>
              <a:t>Indifference could signal missed opportunities to delight users.</a:t>
            </a:r>
          </a:p>
          <a:p>
            <a:pPr marL="342900" lvl="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tabLst>
                <a:tab pos="457200" algn="l"/>
              </a:tabLst>
            </a:pPr>
            <a:r>
              <a:rPr lang="en-US" sz="2400" b="1" dirty="0"/>
              <a:t>Negative Sentiment Concerning</a:t>
            </a:r>
            <a:r>
              <a:rPr lang="en-US" sz="2400" dirty="0"/>
              <a:t> (19%)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tabLst>
                <a:tab pos="914400" algn="l"/>
              </a:tabLst>
            </a:pPr>
            <a:r>
              <a:rPr lang="en-US" sz="2400" dirty="0"/>
              <a:t>Nearly 1 in 5 comments are critical—likely tied to product recalls/slow crisis response.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9D58784-E5F4-6A07-0881-3BB267528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3" y="4114800"/>
            <a:ext cx="4612900" cy="31316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0091"/>
            <a:ext cx="79298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Recalls by Product Category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42498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96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Laptops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8660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Highest recalls and resolution focus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</a:rPr>
              <a:t>9611 recalls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842498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696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Smartphones and Tablets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18660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 recalls, many unresolved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</a:rPr>
              <a:t>9443 and 9437 recalls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842498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696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Smartwatches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18660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bit high recalls, better reliability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</a:rPr>
              <a:t>8968 recalls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798" y="301585"/>
            <a:ext cx="65343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Reported Crisis by Age and Top 10 dissatisfied customers</a:t>
            </a:r>
            <a:endParaRPr lang="en-US" sz="3200" dirty="0"/>
          </a:p>
        </p:txBody>
      </p:sp>
      <p:pic>
        <p:nvPicPr>
          <p:cNvPr id="1026" name="Picture 2" descr="Turn an Unhappy Customer into a Raving Fan in 5 Simple Steps - SmartKarrot  l Customer Success Software">
            <a:extLst>
              <a:ext uri="{FF2B5EF4-FFF2-40B4-BE49-F238E27FC236}">
                <a16:creationId xmlns:a16="http://schemas.microsoft.com/office/drawing/2014/main" id="{F44F51DF-547A-8792-80E9-43FF883C1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2" y="2277953"/>
            <a:ext cx="5041606" cy="476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BB9630-0746-A3CF-E0B5-8E5520197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101" y="1164257"/>
            <a:ext cx="3799377" cy="31882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273D4E4-D59C-BB53-A14E-F9CBA3B13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3369" y="4352544"/>
            <a:ext cx="9343901" cy="374324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49328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528649"/>
            <a:ext cx="34654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Improve Product Quality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Enhanced testing protocols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387810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913465"/>
            <a:ext cx="35716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Launch Support Program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Immediate Crisis Response (24 to 48hours)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26292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298281"/>
            <a:ext cx="37016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Target Younger Audiences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Expand marketing reach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60" y="664773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Simplify for Seniors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Video guides, senior-friendly UI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2ECE5-5A55-E3A5-AE73-29D2270CC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7BA5728-1E0A-6392-4B5C-F91B371E3A10}"/>
              </a:ext>
            </a:extLst>
          </p:cNvPr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32A0E4C5-C1A2-C623-0DC0-8301A5EB7F94}"/>
              </a:ext>
            </a:extLst>
          </p:cNvPr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2629006D-3027-98A0-9727-B4E67426B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493288"/>
            <a:ext cx="340162" cy="425291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95976BB4-AAF5-50C0-0520-29D1E2DE4CBF}"/>
              </a:ext>
            </a:extLst>
          </p:cNvPr>
          <p:cNvSpPr/>
          <p:nvPr/>
        </p:nvSpPr>
        <p:spPr>
          <a:xfrm>
            <a:off x="1530906" y="2528649"/>
            <a:ext cx="34654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i="0" dirty="0">
                <a:solidFill>
                  <a:srgbClr val="404040"/>
                </a:solidFill>
                <a:effectLst/>
                <a:latin typeface="Alexandria" panose="020B0604020202020204" charset="-78"/>
                <a:cs typeface="Alexandria" panose="020B0604020202020204" charset="-78"/>
              </a:rPr>
              <a:t> </a:t>
            </a:r>
            <a:r>
              <a:rPr lang="en-US" sz="2400" i="0" dirty="0">
                <a:solidFill>
                  <a:srgbClr val="404040"/>
                </a:solidFill>
                <a:effectLst/>
                <a:latin typeface="Alexandria" panose="020B0604020202020204" charset="-78"/>
                <a:cs typeface="Alexandria" panose="020B0604020202020204" charset="-78"/>
              </a:rPr>
              <a:t>Trade-in program targeting rival brands</a:t>
            </a:r>
            <a:endParaRPr lang="en-US" dirty="0">
              <a:latin typeface="Alexandria" panose="020B0604020202020204" charset="-78"/>
              <a:cs typeface="Alexandria" panose="020B0604020202020204" charset="-78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9ED63E65-5C5B-EA8F-FBA4-12E286644EF2}"/>
              </a:ext>
            </a:extLst>
          </p:cNvPr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143"/>
              </a:lnSpc>
              <a:spcBef>
                <a:spcPts val="300"/>
              </a:spcBef>
            </a:pPr>
            <a:r>
              <a:rPr lang="en-GB" sz="1600" b="0" i="0" dirty="0">
                <a:solidFill>
                  <a:srgbClr val="404040"/>
                </a:solidFill>
                <a:effectLst/>
                <a:latin typeface="Nobile" panose="020B0604020202020204" charset="0"/>
              </a:rPr>
              <a:t>Side-by-side quality comparisons</a:t>
            </a:r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5E17CAAC-2207-A50E-E135-4835B9760D6D}"/>
              </a:ext>
            </a:extLst>
          </p:cNvPr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22CD18CB-7E00-9BEB-0C5A-E0E6E2B5C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878104"/>
            <a:ext cx="340162" cy="425291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71CA827D-BC1D-E426-72C1-EF83A4E39C06}"/>
              </a:ext>
            </a:extLst>
          </p:cNvPr>
          <p:cNvSpPr/>
          <p:nvPr/>
        </p:nvSpPr>
        <p:spPr>
          <a:xfrm>
            <a:off x="1530906" y="3913465"/>
            <a:ext cx="35716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143"/>
              </a:lnSpc>
              <a:spcBef>
                <a:spcPts val="1372"/>
              </a:spcBef>
              <a:spcAft>
                <a:spcPts val="1029"/>
              </a:spcAft>
            </a:pPr>
            <a:r>
              <a:rPr lang="en-GB" sz="2400" b="1" i="0" dirty="0">
                <a:solidFill>
                  <a:srgbClr val="404040"/>
                </a:solidFill>
                <a:effectLst/>
                <a:latin typeface="DeepSeek-CJK-patch"/>
              </a:rPr>
              <a:t>Quality Emergency</a:t>
            </a:r>
            <a:endParaRPr lang="en-GB" sz="2400" b="0" i="0" dirty="0">
              <a:solidFill>
                <a:srgbClr val="404040"/>
              </a:solidFill>
              <a:effectLst/>
              <a:latin typeface="DeepSeek-CJK-patch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80A3E949-DE3C-8E3E-F63E-5D163720B978}"/>
              </a:ext>
            </a:extLst>
          </p:cNvPr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b="0" i="0" dirty="0">
                <a:solidFill>
                  <a:srgbClr val="404040"/>
                </a:solidFill>
                <a:effectLst/>
                <a:latin typeface="Nobile" panose="020B0604020202020204" charset="0"/>
              </a:rPr>
              <a:t>Extended warranties for recent buyers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271F76F1-3EE0-AC87-8B2E-46EC2C169695}"/>
              </a:ext>
            </a:extLst>
          </p:cNvPr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6A4C1F9D-50F0-F033-40E1-6CF3D1FB1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5262920"/>
            <a:ext cx="340162" cy="425291"/>
          </a:xfrm>
          <a:prstGeom prst="rect">
            <a:avLst/>
          </a:prstGeom>
        </p:spPr>
      </p:pic>
      <p:sp>
        <p:nvSpPr>
          <p:cNvPr id="14" name="Text 8">
            <a:extLst>
              <a:ext uri="{FF2B5EF4-FFF2-40B4-BE49-F238E27FC236}">
                <a16:creationId xmlns:a16="http://schemas.microsoft.com/office/drawing/2014/main" id="{965B7EF4-27C2-1A1C-3A0E-C201012E84FB}"/>
              </a:ext>
            </a:extLst>
          </p:cNvPr>
          <p:cNvSpPr/>
          <p:nvPr/>
        </p:nvSpPr>
        <p:spPr>
          <a:xfrm>
            <a:off x="1530906" y="5298281"/>
            <a:ext cx="37016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Second Chance" program 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for negative reviewer</a:t>
            </a: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</a:t>
            </a:r>
            <a:endParaRPr lang="en-US" sz="2200" dirty="0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68841279-E4E7-7C31-E373-BE52E2D03D20}"/>
              </a:ext>
            </a:extLst>
          </p:cNvPr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143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sz="1750" b="0" i="0" dirty="0">
                <a:solidFill>
                  <a:srgbClr val="404040"/>
                </a:solidFill>
                <a:effectLst/>
                <a:latin typeface="Nobile" panose="020B0604020202020204" charset="0"/>
              </a:rPr>
              <a:t>Free diagnostic checks</a:t>
            </a:r>
          </a:p>
        </p:txBody>
      </p:sp>
      <p:pic>
        <p:nvPicPr>
          <p:cNvPr id="3074" name="Picture 2" descr="Group discussion flat style design Royalty Free Vector Image">
            <a:extLst>
              <a:ext uri="{FF2B5EF4-FFF2-40B4-BE49-F238E27FC236}">
                <a16:creationId xmlns:a16="http://schemas.microsoft.com/office/drawing/2014/main" id="{25E8388E-EC16-0982-8380-3A25AD968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0"/>
          <a:stretch/>
        </p:blipFill>
        <p:spPr bwMode="auto">
          <a:xfrm>
            <a:off x="9166302" y="0"/>
            <a:ext cx="5464098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118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Business Problem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13895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174319"/>
            <a:ext cx="31131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Negative Social Media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Rising sentiment issues online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52377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559135"/>
            <a:ext cx="3081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Customer Complaints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 volume of dissatisfaction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490859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Product Recalls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Frequent quality issues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629340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Market Impact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Declining trust and sales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16368" y="551378"/>
            <a:ext cx="9398426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Customer &amp; Transaction Trends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3366969" y="2087879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3753327" y="31196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Total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366969" y="3610093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Active customer base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315200" y="20878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74K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7701677" y="31196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Total Transactions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315200" y="3610093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16% decline from 2022-2023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</a:rPr>
              <a:t>2022: 38,000, 2023:32000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354929" y="5084325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$81.1K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5741406" y="6116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Avg Daily Spend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354929" y="6606540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9.5% decrease year-over-year</a:t>
            </a:r>
            <a:b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</a:b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2022: $84.5k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2023: $76.5k 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93777"/>
            <a:ext cx="106620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Recall Impact and Spending Behavior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2022 Recalls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506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157 customers initiated returns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2023 Recalls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4506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158 customers despite fewer transactions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728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Persistent high recall rate indicates ongoing quality issues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3687"/>
            <a:ext cx="101024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Customer Age Distribution &amp; Trends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7123748" y="4131945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3000" dirty="0"/>
          </a:p>
        </p:txBody>
      </p:sp>
      <p:sp>
        <p:nvSpPr>
          <p:cNvPr id="8" name="Text 3"/>
          <p:cNvSpPr/>
          <p:nvPr/>
        </p:nvSpPr>
        <p:spPr>
          <a:xfrm>
            <a:off x="9665137" y="5599271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3000" dirty="0"/>
          </a:p>
        </p:txBody>
      </p:sp>
      <p:sp>
        <p:nvSpPr>
          <p:cNvPr id="9" name="Text 4"/>
          <p:cNvSpPr/>
          <p:nvPr/>
        </p:nvSpPr>
        <p:spPr>
          <a:xfrm>
            <a:off x="958947" y="4664272"/>
            <a:ext cx="24745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61-70 Years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958947" y="5154691"/>
            <a:ext cx="2474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Largest segment: 42 (21%)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3143172" y="24489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21-30, 31 – 40, 51-60 Years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2645610" y="2939416"/>
            <a:ext cx="38303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Strong working-age representation : 38 each (19% )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9807997" y="24564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41-50 Years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395207" y="2946910"/>
            <a:ext cx="36609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Underrepresented youth segment: 34( 17%)</a:t>
            </a:r>
            <a:endParaRPr lang="en-US" sz="1750" dirty="0"/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6367E751-906C-DDC4-AD98-204DC3BD3B5B}"/>
              </a:ext>
            </a:extLst>
          </p:cNvPr>
          <p:cNvSpPr/>
          <p:nvPr/>
        </p:nvSpPr>
        <p:spPr>
          <a:xfrm>
            <a:off x="10638628" y="4745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18-20 Years</a:t>
            </a:r>
            <a:endParaRPr lang="en-US" sz="2200" dirty="0"/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54A32C30-0CE1-D253-68D3-DCB7FDF13884}"/>
              </a:ext>
            </a:extLst>
          </p:cNvPr>
          <p:cNvSpPr/>
          <p:nvPr/>
        </p:nvSpPr>
        <p:spPr>
          <a:xfrm>
            <a:off x="10225837" y="5236368"/>
            <a:ext cx="42089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Underrepresented youth segment: 10(5%) </a:t>
            </a:r>
            <a:endParaRPr lang="en-US" sz="17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A8FF7B7-CFC0-81AF-69E7-CEAAD05D2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161" y="3931783"/>
            <a:ext cx="5058512" cy="38133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232" y="560308"/>
            <a:ext cx="7682746" cy="636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Customer Income Distribution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944" y="1603296"/>
            <a:ext cx="1307306" cy="117252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484" y="2156103"/>
            <a:ext cx="286107" cy="3576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70728" y="1806773"/>
            <a:ext cx="1861304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High Income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4870728" y="2246828"/>
            <a:ext cx="18613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3.5% (7 customers)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4718090" y="2791658"/>
            <a:ext cx="9149239" cy="11430"/>
          </a:xfrm>
          <a:prstGeom prst="roundRect">
            <a:avLst>
              <a:gd name="adj" fmla="val 747870"/>
            </a:avLst>
          </a:prstGeom>
          <a:solidFill>
            <a:srgbClr val="B8C3DF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291" y="2826663"/>
            <a:ext cx="2614732" cy="1172528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484" y="3234095"/>
            <a:ext cx="286107" cy="35766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24500" y="3030141"/>
            <a:ext cx="1965484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Upper Middle</a:t>
            </a:r>
            <a:endParaRPr lang="en-US" sz="2000" dirty="0"/>
          </a:p>
        </p:txBody>
      </p:sp>
      <p:sp>
        <p:nvSpPr>
          <p:cNvPr id="11" name="Text 5"/>
          <p:cNvSpPr/>
          <p:nvPr/>
        </p:nvSpPr>
        <p:spPr>
          <a:xfrm>
            <a:off x="5524500" y="3470196"/>
            <a:ext cx="196548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20% (40 customers)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5371862" y="4015026"/>
            <a:ext cx="8495467" cy="11430"/>
          </a:xfrm>
          <a:prstGeom prst="roundRect">
            <a:avLst>
              <a:gd name="adj" fmla="val 747870"/>
            </a:avLst>
          </a:prstGeom>
          <a:solidFill>
            <a:srgbClr val="B8C3DF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2518" y="4050030"/>
            <a:ext cx="3922157" cy="117252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0484" y="4457462"/>
            <a:ext cx="286107" cy="35766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78153" y="4253508"/>
            <a:ext cx="2100620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Middle Income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6178153" y="4693563"/>
            <a:ext cx="210062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47.5% (95 customers)</a:t>
            </a: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>
            <a:off x="6025515" y="5238393"/>
            <a:ext cx="7841813" cy="11430"/>
          </a:xfrm>
          <a:prstGeom prst="roundRect">
            <a:avLst>
              <a:gd name="adj" fmla="val 747870"/>
            </a:avLst>
          </a:prstGeom>
          <a:solidFill>
            <a:srgbClr val="B8C3DF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8865" y="5273397"/>
            <a:ext cx="5229463" cy="1172528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0484" y="5680829"/>
            <a:ext cx="286107" cy="357664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831806" y="5476875"/>
            <a:ext cx="1940600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Lower Middle</a:t>
            </a:r>
            <a:endParaRPr lang="en-US" sz="2000" dirty="0"/>
          </a:p>
        </p:txBody>
      </p:sp>
      <p:sp>
        <p:nvSpPr>
          <p:cNvPr id="21" name="Text 11"/>
          <p:cNvSpPr/>
          <p:nvPr/>
        </p:nvSpPr>
        <p:spPr>
          <a:xfrm>
            <a:off x="6831806" y="5916930"/>
            <a:ext cx="194060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24% (48 customers)</a:t>
            </a:r>
            <a:endParaRPr lang="en-US" sz="1600" dirty="0"/>
          </a:p>
        </p:txBody>
      </p:sp>
      <p:sp>
        <p:nvSpPr>
          <p:cNvPr id="22" name="Shape 12"/>
          <p:cNvSpPr/>
          <p:nvPr/>
        </p:nvSpPr>
        <p:spPr>
          <a:xfrm>
            <a:off x="6679168" y="6461760"/>
            <a:ext cx="7188160" cy="11430"/>
          </a:xfrm>
          <a:prstGeom prst="roundRect">
            <a:avLst>
              <a:gd name="adj" fmla="val 747870"/>
            </a:avLst>
          </a:prstGeom>
          <a:solidFill>
            <a:srgbClr val="B8C3DF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212" y="6496764"/>
            <a:ext cx="6536888" cy="1172528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70484" y="6904196"/>
            <a:ext cx="286107" cy="357664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85578" y="6700242"/>
            <a:ext cx="1785461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Low Income</a:t>
            </a:r>
            <a:endParaRPr lang="en-US" sz="2000" dirty="0"/>
          </a:p>
        </p:txBody>
      </p:sp>
      <p:sp>
        <p:nvSpPr>
          <p:cNvPr id="26" name="Text 14"/>
          <p:cNvSpPr/>
          <p:nvPr/>
        </p:nvSpPr>
        <p:spPr>
          <a:xfrm>
            <a:off x="7485578" y="7140297"/>
            <a:ext cx="1785461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5% (10 customers)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4005" y="482441"/>
            <a:ext cx="8482965" cy="548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Transaction Across Age Groups</a:t>
            </a:r>
            <a:endParaRPr lang="en-US" sz="34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B4588-0807-4EB6-A3B5-4E5A7698DE4F}"/>
              </a:ext>
            </a:extLst>
          </p:cNvPr>
          <p:cNvSpPr txBox="1"/>
          <p:nvPr/>
        </p:nvSpPr>
        <p:spPr>
          <a:xfrm>
            <a:off x="4474463" y="1239888"/>
            <a:ext cx="9414957" cy="632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Purchasing Groups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51-60 years old: 16K transactions (Highest volume, likely professionals)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61-70 years old: 15K transactions (Strong engagement from retirees/older adults)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Middle-Aged &amp; Young Adults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21-30 years old: 13K transactions (Digital-native buyers)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41-50 years old: 13K transactions (Family-focused purchasers)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31-40 years old: 12K transactions (Established career-stage buyers)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18-20 years old: 4K transactions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859DC4-77FB-12E2-5E9C-C313B8B8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7" y="2561844"/>
            <a:ext cx="4476750" cy="41559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88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Revenue and Recall Impact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6514624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$58M over evaluated period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0406301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Revenue Decline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20% drop from $30M (2022) to $24M (2023)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65146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Recall 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33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50.2% loss in potential revenue</a:t>
            </a:r>
            <a:endParaRPr lang="en-US" sz="17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D75726-09F3-94A2-79D9-472C32AF9EE4}"/>
              </a:ext>
            </a:extLst>
          </p:cNvPr>
          <p:cNvSpPr/>
          <p:nvPr/>
        </p:nvSpPr>
        <p:spPr>
          <a:xfrm>
            <a:off x="-1" y="-47297"/>
            <a:ext cx="1529255" cy="113511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739"/>
            <a:ext cx="66104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Revenue Lost to Recalls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13146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2767251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539960"/>
            <a:ext cx="26314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Total Revenue Lost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030379"/>
            <a:ext cx="26314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$28.9M due to recalls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604855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8C3D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5"/>
          <p:cNvSpPr/>
          <p:nvPr/>
        </p:nvSpPr>
        <p:spPr>
          <a:xfrm>
            <a:off x="793790" y="3733443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187547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960257"/>
            <a:ext cx="20658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2022 Losses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450675"/>
            <a:ext cx="20658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$15.4M from recalls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025152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8C3D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Shape 9"/>
          <p:cNvSpPr/>
          <p:nvPr/>
        </p:nvSpPr>
        <p:spPr>
          <a:xfrm>
            <a:off x="793790" y="5153739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607844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380553"/>
            <a:ext cx="20332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2023 Losses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5870972"/>
            <a:ext cx="20332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$11.8M from recalls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7158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Nearly half of potential earnings lost to product reliability issues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0</TotalTime>
  <Words>705</Words>
  <Application>Microsoft Office PowerPoint</Application>
  <PresentationFormat>Custom</PresentationFormat>
  <Paragraphs>171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Nobile Bold</vt:lpstr>
      <vt:lpstr>Arial</vt:lpstr>
      <vt:lpstr>Calibri</vt:lpstr>
      <vt:lpstr>Tw Cen MT</vt:lpstr>
      <vt:lpstr>Alexandria</vt:lpstr>
      <vt:lpstr>Nobile</vt:lpstr>
      <vt:lpstr>DeepSeek-CJK-patch</vt:lpstr>
      <vt:lpstr>Symbol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Adefemi Adegbite</cp:lastModifiedBy>
  <cp:revision>6</cp:revision>
  <cp:lastPrinted>2025-05-20T22:24:02Z</cp:lastPrinted>
  <dcterms:created xsi:type="dcterms:W3CDTF">2025-05-20T19:28:51Z</dcterms:created>
  <dcterms:modified xsi:type="dcterms:W3CDTF">2025-05-21T22:59:31Z</dcterms:modified>
</cp:coreProperties>
</file>